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300" r:id="rId2"/>
    <p:sldId id="296" r:id="rId3"/>
    <p:sldId id="299" r:id="rId4"/>
    <p:sldId id="301" r:id="rId5"/>
    <p:sldId id="261" r:id="rId6"/>
    <p:sldId id="262" r:id="rId7"/>
    <p:sldId id="263" r:id="rId8"/>
    <p:sldId id="264" r:id="rId9"/>
    <p:sldId id="265" r:id="rId10"/>
    <p:sldId id="266" r:id="rId11"/>
    <p:sldId id="295" r:id="rId12"/>
    <p:sldId id="267" r:id="rId13"/>
    <p:sldId id="291" r:id="rId14"/>
    <p:sldId id="310" r:id="rId15"/>
    <p:sldId id="305" r:id="rId16"/>
    <p:sldId id="306" r:id="rId17"/>
    <p:sldId id="307" r:id="rId18"/>
    <p:sldId id="308" r:id="rId19"/>
    <p:sldId id="275" r:id="rId20"/>
    <p:sldId id="312" r:id="rId21"/>
    <p:sldId id="313" r:id="rId22"/>
    <p:sldId id="314" r:id="rId23"/>
    <p:sldId id="316" r:id="rId24"/>
    <p:sldId id="270" r:id="rId25"/>
    <p:sldId id="311" r:id="rId26"/>
    <p:sldId id="283" r:id="rId27"/>
    <p:sldId id="279" r:id="rId28"/>
    <p:sldId id="289" r:id="rId29"/>
    <p:sldId id="31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798" autoAdjust="0"/>
  </p:normalViewPr>
  <p:slideViewPr>
    <p:cSldViewPr>
      <p:cViewPr varScale="1">
        <p:scale>
          <a:sx n="38" d="100"/>
          <a:sy n="38" d="100"/>
        </p:scale>
        <p:origin x="7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5F653-64F8-4B57-B70A-022A4251C939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99235-AE69-4CFE-8D87-8E4C06CAA3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83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99235-AE69-4CFE-8D87-8E4C06CAA39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612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D4CCA5FC-427F-451F-88B0-83E8465388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7046086-CDF5-4B3C-878A-14FBE0670362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66F25B1-3033-47A0-92D4-131794B43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Relationship Id="rId4" Type="http://schemas.openxmlformats.org/officeDocument/2006/relationships/slide" Target="slide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795676"/>
            <a:ext cx="7786742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Эволюция  живого  мира  на  Земле.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Биологический  диктант  на  знание  терминов  и  понятий.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Мутация                  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Популяция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Мимикрия                        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Ареал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Забота  о  потомстве        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Репродуктивная изоляция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Микроэволюция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928671"/>
            <a:ext cx="707236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/>
            <a:r>
              <a:rPr lang="ru-RU" sz="3200" b="1" dirty="0" smtClean="0">
                <a:solidFill>
                  <a:srgbClr val="FF0000"/>
                </a:solidFill>
              </a:rPr>
              <a:t>Определите, о каких учёных составлены </a:t>
            </a:r>
            <a:r>
              <a:rPr lang="ru-RU" sz="3200" b="1" dirty="0" err="1" smtClean="0">
                <a:solidFill>
                  <a:srgbClr val="FF0000"/>
                </a:solidFill>
              </a:rPr>
              <a:t>синквейны</a:t>
            </a:r>
            <a:endParaRPr lang="ru-RU" sz="3200" dirty="0" smtClean="0">
              <a:solidFill>
                <a:srgbClr val="FF0000"/>
              </a:solidFill>
            </a:endParaRPr>
          </a:p>
          <a:p>
            <a:pPr indent="342900" algn="ctr"/>
            <a:r>
              <a:rPr lang="en-US" b="1" dirty="0" smtClean="0">
                <a:solidFill>
                  <a:srgbClr val="FF0000"/>
                </a:solidFill>
              </a:rPr>
              <a:t>I</a:t>
            </a:r>
            <a:r>
              <a:rPr lang="ru-RU" b="1" dirty="0" smtClean="0">
                <a:solidFill>
                  <a:srgbClr val="FF0000"/>
                </a:solidFill>
              </a:rPr>
              <a:t>.1.</a:t>
            </a:r>
            <a:endParaRPr lang="ru-RU" dirty="0" smtClean="0">
              <a:solidFill>
                <a:srgbClr val="FF0000"/>
              </a:solidFill>
            </a:endParaRPr>
          </a:p>
          <a:p>
            <a:pPr indent="342900" algn="ctr"/>
            <a:r>
              <a:rPr lang="ru-RU" sz="2400" b="1" dirty="0" smtClean="0"/>
              <a:t>2.Великий, верующий.</a:t>
            </a:r>
            <a:endParaRPr lang="ru-RU" sz="2400" dirty="0" smtClean="0"/>
          </a:p>
          <a:p>
            <a:pPr indent="342900" algn="ctr"/>
            <a:r>
              <a:rPr lang="ru-RU" sz="2400" b="1" dirty="0" smtClean="0"/>
              <a:t>3. Описывал, систематизировал, выделял.</a:t>
            </a:r>
            <a:endParaRPr lang="ru-RU" sz="2400" dirty="0" smtClean="0"/>
          </a:p>
          <a:p>
            <a:pPr indent="342900" algn="ctr"/>
            <a:r>
              <a:rPr lang="ru-RU" sz="2400" b="1" dirty="0" smtClean="0"/>
              <a:t>4.Создал лучшую искусственную систему</a:t>
            </a:r>
            <a:endParaRPr lang="ru-RU" sz="2400" dirty="0" smtClean="0"/>
          </a:p>
          <a:p>
            <a:pPr indent="342900" algn="ctr"/>
            <a:r>
              <a:rPr lang="ru-RU" sz="2400" b="1" dirty="0" smtClean="0"/>
              <a:t>5. Систематик.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endParaRPr lang="ru-RU" cap="none" dirty="0" smtClean="0">
              <a:ln>
                <a:noFill/>
              </a:ln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7170" name="Rectangle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>
              <a:latin typeface="Trebuchet MS" pitchFamily="34" charset="0"/>
            </a:endParaRPr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1019175"/>
            <a:ext cx="91440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II.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1. </a:t>
            </a:r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/>
              <a:t>2. Талантливый, невезучий.</a:t>
            </a:r>
            <a:endParaRPr lang="ru-RU" sz="3200" dirty="0" smtClean="0"/>
          </a:p>
          <a:p>
            <a:pPr algn="ctr"/>
            <a:r>
              <a:rPr lang="ru-RU" sz="3200" b="1" dirty="0" smtClean="0"/>
              <a:t>  3</a:t>
            </a:r>
            <a:r>
              <a:rPr lang="ru-RU" sz="3200" b="1" dirty="0"/>
              <a:t>. Боролся, отстаивал, доказывал.</a:t>
            </a:r>
            <a:endParaRPr lang="ru-RU" sz="3200" dirty="0"/>
          </a:p>
          <a:p>
            <a:pPr algn="ctr"/>
            <a:r>
              <a:rPr lang="ru-RU" sz="3200" b="1" dirty="0"/>
              <a:t>4. Создал первое эволюционное учение.</a:t>
            </a:r>
            <a:endParaRPr lang="ru-RU" sz="3200" dirty="0"/>
          </a:p>
          <a:p>
            <a:pPr algn="ctr"/>
            <a:r>
              <a:rPr lang="ru-RU" sz="3200" b="1" dirty="0"/>
              <a:t>5. Творец.</a:t>
            </a:r>
            <a:endParaRPr lang="ru-RU" sz="3200" dirty="0"/>
          </a:p>
          <a:p>
            <a:pPr algn="ctr"/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endParaRPr lang="ru-RU" cap="none" smtClean="0">
              <a:ln>
                <a:noFill/>
              </a:ln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8194" name="Rectangle 3"/>
          <p:cNvSpPr>
            <a:spLocks noGrp="1"/>
          </p:cNvSpPr>
          <p:nvPr>
            <p:ph sz="half" idx="1"/>
          </p:nvPr>
        </p:nvSpPr>
        <p:spPr>
          <a:xfrm>
            <a:off x="611188" y="1268413"/>
            <a:ext cx="7239000" cy="4846637"/>
          </a:xfrm>
        </p:spPr>
        <p:txBody>
          <a:bodyPr/>
          <a:lstStyle/>
          <a:p>
            <a:endParaRPr lang="ru-RU" smtClean="0">
              <a:latin typeface="Trebuchet MS" pitchFamily="34" charset="0"/>
            </a:endParaRP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684213" y="1230313"/>
            <a:ext cx="7127875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III.</a:t>
            </a:r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1. </a:t>
            </a:r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/>
              <a:t>2. Трудолюбивый,</a:t>
            </a:r>
            <a:endParaRPr lang="ru-RU" sz="3200" dirty="0"/>
          </a:p>
          <a:p>
            <a:pPr algn="ctr"/>
            <a:r>
              <a:rPr lang="ru-RU" sz="3200" b="1" dirty="0"/>
              <a:t>3. Путешествовал, наблюдал, анализировал.</a:t>
            </a:r>
            <a:endParaRPr lang="ru-RU" sz="3200" dirty="0"/>
          </a:p>
          <a:p>
            <a:pPr algn="ctr"/>
            <a:r>
              <a:rPr lang="ru-RU" sz="3200" b="1" dirty="0"/>
              <a:t>4. Выяснил причины эволюции живого.</a:t>
            </a:r>
            <a:endParaRPr lang="ru-RU" sz="3200" dirty="0"/>
          </a:p>
          <a:p>
            <a:pPr algn="ctr"/>
            <a:r>
              <a:rPr lang="ru-RU" sz="3200" b="1" dirty="0"/>
              <a:t>5. Гений.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7715250" cy="58259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История вопроса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214422"/>
            <a:ext cx="814393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Вспомним, что говорили о категории «вид» эти ученые. </a:t>
            </a:r>
          </a:p>
          <a:p>
            <a:endParaRPr lang="ru-RU" sz="2800" dirty="0" smtClean="0"/>
          </a:p>
          <a:p>
            <a:r>
              <a:rPr lang="ru-RU" sz="2800" b="1" dirty="0" smtClean="0">
                <a:solidFill>
                  <a:srgbClr val="FF0000"/>
                </a:solidFill>
                <a:hlinkClick r:id="rId2" action="ppaction://hlinksldjump"/>
              </a:rPr>
              <a:t>Д.Рей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  <a:hlinkClick r:id="rId3" action="ppaction://hlinksldjump"/>
              </a:rPr>
              <a:t>К.Линней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  <a:hlinkClick r:id="rId3" action="ppaction://hlinksldjump"/>
              </a:rPr>
              <a:t>Ж.Б.Ламарк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  <a:hlinkClick r:id="rId4" action="ppaction://hlinksldjump"/>
              </a:rPr>
              <a:t>Ч.Дарвин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7715250" cy="725470"/>
          </a:xfrm>
        </p:spPr>
        <p:txBody>
          <a:bodyPr/>
          <a:lstStyle/>
          <a:p>
            <a:r>
              <a:rPr lang="ru-RU" sz="4000" dirty="0" smtClean="0">
                <a:solidFill>
                  <a:srgbClr val="000000"/>
                </a:solidFill>
                <a:latin typeface="Times New Roman" pitchFamily="18" charset="0"/>
              </a:rPr>
              <a:t>Джон Рей</a:t>
            </a:r>
            <a:endParaRPr lang="ru-RU" sz="4000" dirty="0"/>
          </a:p>
        </p:txBody>
      </p:sp>
      <p:pic>
        <p:nvPicPr>
          <p:cNvPr id="1026" name="Picture 2" descr="C:\Documents and Settings\Admin\Рабочий стол\критерии вида\51801589_John_Ray_from_NPG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428736"/>
            <a:ext cx="2562059" cy="3429024"/>
          </a:xfrm>
          <a:prstGeom prst="rect">
            <a:avLst/>
          </a:prstGeom>
          <a:noFill/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857356" y="5143512"/>
            <a:ext cx="1944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1628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</a:rPr>
              <a:t>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1705</a:t>
            </a:r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 txBox="1">
            <a:spLocks noRot="1" noChangeArrowheads="1"/>
          </p:cNvSpPr>
          <p:nvPr/>
        </p:nvSpPr>
        <p:spPr bwMode="auto">
          <a:xfrm>
            <a:off x="4857752" y="714356"/>
            <a:ext cx="3786214" cy="514353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Термин «вид» 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впервые ввел в биологию английский ботаник Джон Рей.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072074"/>
            <a:ext cx="342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dirty="0" smtClean="0"/>
          </a:p>
          <a:p>
            <a:pPr algn="ctr"/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5000628" y="1571612"/>
            <a:ext cx="3933848" cy="428628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Признавал реальное существование видов         в природе.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Считал виды постоянными и неизменными.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ru-RU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 bwMode="auto">
          <a:xfrm>
            <a:off x="1071538" y="214290"/>
            <a:ext cx="7500990" cy="857256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99CC00">
                  <a:alpha val="60001"/>
                </a:srgbClr>
              </a:gs>
              <a:gs pos="100000">
                <a:srgbClr val="FF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К. Линней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3" descr="C:\Documents and Settings\Admin\Рабочий стол\критерии вида\496px-carl_von_linnc3a9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357298"/>
            <a:ext cx="3078544" cy="371477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42976" y="5214950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1707 — 1778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00100" y="5572140"/>
            <a:ext cx="32861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7715250" cy="868346"/>
          </a:xfrm>
        </p:spPr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</a:rPr>
              <a:t>                Ж.Б. Ламарк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" name="Rectangle 9"/>
          <p:cNvSpPr txBox="1">
            <a:spLocks noRot="1" noChangeArrowheads="1"/>
          </p:cNvSpPr>
          <p:nvPr/>
        </p:nvSpPr>
        <p:spPr>
          <a:xfrm>
            <a:off x="3357554" y="1285860"/>
            <a:ext cx="5500726" cy="43799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Считал, что термин «вид» придуман человеком для удобства классификации.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Отрицал реальное существование видов            в природе.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Реальными считал только особи.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5143512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1744 —  1829</a:t>
            </a:r>
            <a:endParaRPr lang="ru-RU" b="1" dirty="0"/>
          </a:p>
        </p:txBody>
      </p:sp>
      <p:pic>
        <p:nvPicPr>
          <p:cNvPr id="1026" name="Picture 2" descr="C:\Documents and Settings\Admin\Рабочий стол\re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785926"/>
            <a:ext cx="2400300" cy="2908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917575" y="214290"/>
            <a:ext cx="7726391" cy="928694"/>
          </a:xfrm>
        </p:spPr>
        <p:txBody>
          <a:bodyPr/>
          <a:lstStyle/>
          <a:p>
            <a:r>
              <a:rPr lang="ru-RU" sz="4000" dirty="0"/>
              <a:t>Ч. Дарвин</a:t>
            </a:r>
          </a:p>
        </p:txBody>
      </p:sp>
      <p:sp>
        <p:nvSpPr>
          <p:cNvPr id="12296" name="Rectangle 8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214810" y="1928802"/>
            <a:ext cx="4608513" cy="273685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Виды реально существуют в природе.</a:t>
            </a:r>
          </a:p>
          <a:p>
            <a:r>
              <a:rPr lang="ru-RU" sz="2800" dirty="0"/>
              <a:t>Виды возникают, исчезают, развиваются, изменяются, дают начало другим видам.</a:t>
            </a:r>
          </a:p>
        </p:txBody>
      </p:sp>
      <p:pic>
        <p:nvPicPr>
          <p:cNvPr id="3074" name="Picture 2" descr="C:\Documents and Settings\Admin\Рабочий стол\критерии вида\article-1176868-0021E27900000258-423_468x502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500174"/>
            <a:ext cx="2886064" cy="309573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00166" y="478632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1731—1802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2976" y="1857364"/>
            <a:ext cx="73581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Критерии вида - совокупность определенных признаков, свойственных только одному какому-либо виду. </a:t>
            </a:r>
            <a:endParaRPr lang="ru-RU" sz="28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142976" y="428604"/>
            <a:ext cx="7715250" cy="72547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99CC00">
                  <a:alpha val="60001"/>
                </a:srgbClr>
              </a:gs>
              <a:gs pos="100000">
                <a:srgbClr val="FF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Критерии вида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285729"/>
            <a:ext cx="9156700" cy="1143007"/>
          </a:xfrm>
          <a:prstGeom prst="rect">
            <a:avLst/>
          </a:prstGeom>
          <a:noFill/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42910" y="1571612"/>
            <a:ext cx="814393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Какому критерию вида соответствует следующие описания: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                          Приложение №1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Среднеазиатская черепаха заселяет глинистые и песчаные пустыни, степи и полупустыни  предгорья.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Воробей полевой держится у посёлков, на полях, в садах, по опушкам леса, в долинах рек; птица разнообразная.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Розовый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фламинго – крупная птица с длинными ногами, удлинённой гибкой шеей, небольшой головой, несущей большой, изогнутый клюв.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Гнездо у сорных кур строит самец; он вырывает в земле яму, собирает и складывает в неё листья, дожди увлажняют листья, а самец насыпает на них слой песка. Когда инкубатор готов, самец допускает к нему самок, чтобы они отложили в него яйца.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Homo sapiens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имеет 23 пары хромосом, из них 22 пары –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аутосомы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1 пара – половые хромосомы.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 Жаба – ага – самая крупная из бесхвостых земноводных; длина её тела 25 см и более; масса тела 1 кг.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7. Способность верблюда переносить длительное время отсутствие воды благодаря запасу жира.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8. Различие в форме кроны и высоты деревьев сосны обыкновенной, выросшей в лесу и на поле.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9. Малый, или тундровый лебедь распространён по тундре Европы и Азии от Кольского полуострова на западе до дельты Колымы на востоке, заходя в область лесотундры и западные острова Северного Ледовитого океана и западные острова Северного Ледовитого океана.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 Городская ласточка – небольшая птичка; верх головы, спина, крылья и хвост сине-чёрные, надхвостье и весь низ тела белые. Хвост с резкой треугольной вырезкой на конце.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7715250" cy="725470"/>
          </a:xfrm>
        </p:spPr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</a:rPr>
              <a:t>Критерии вида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1571612"/>
            <a:ext cx="592935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" action="ppaction://noaction"/>
              </a:rPr>
              <a:t>Морфологический</a:t>
            </a: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 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" action="ppaction://noaction"/>
              </a:rPr>
              <a:t>Физиологический</a:t>
            </a: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 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" action="ppaction://noaction"/>
              </a:rPr>
              <a:t>Экологический</a:t>
            </a: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 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" action="ppaction://noaction"/>
              </a:rPr>
              <a:t>Географический</a:t>
            </a: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" action="ppaction://noaction"/>
              </a:rPr>
              <a:t>Биохимический</a:t>
            </a: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6. 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" action="ppaction://noaction"/>
              </a:rPr>
              <a:t>Этологический</a:t>
            </a: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r>
              <a:rPr lang="ru-RU" sz="2800" b="1" dirty="0" smtClean="0">
                <a:solidFill>
                  <a:srgbClr val="FF0000"/>
                </a:solidFill>
              </a:rPr>
              <a:t>. Генетический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Картинки по запросу фотографии ромашки аптечно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фотографии ромашки аптечно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Картинки по запросу ромашка аптечн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Картинки по запросу ромашка аптечна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71678"/>
            <a:ext cx="3500462" cy="4071966"/>
          </a:xfrm>
          <a:prstGeom prst="rect">
            <a:avLst/>
          </a:prstGeom>
          <a:noFill/>
        </p:spPr>
      </p:pic>
      <p:pic>
        <p:nvPicPr>
          <p:cNvPr id="8" name="Рисунок 7" descr="http://nhm2.uio.no/botanisk/nbf/plantefoto/chamomilla_suaveolens_Norman_Hagen01.jpg"/>
          <p:cNvPicPr/>
          <p:nvPr/>
        </p:nvPicPr>
        <p:blipFill>
          <a:blip r:embed="rId4"/>
          <a:srcRect l="17101" t="5705"/>
          <a:stretch>
            <a:fillRect/>
          </a:stretch>
        </p:blipFill>
        <p:spPr bwMode="auto">
          <a:xfrm flipH="1">
            <a:off x="4500562" y="2214554"/>
            <a:ext cx="431064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14348" y="500042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 каком  критерии идёт речь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857224" y="6143644"/>
            <a:ext cx="302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Ромашка  аптечная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4876" y="6143644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Ромашка пахучая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1214422"/>
            <a:ext cx="8429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Сходство внешнего и внутреннего строения организмов. </a:t>
            </a:r>
            <a:endParaRPr lang="ru-RU" sz="20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571480"/>
            <a:ext cx="6762776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8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4800" b="1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75002"/>
            <a:ext cx="91440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ru-RU" sz="66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Морфологический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285728"/>
            <a:ext cx="7048528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8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4800" b="1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642910" y="1981200"/>
            <a:ext cx="225269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/>
              <a:t>Клевер ползучий цветет с середины мая до осени, опыляется шмелями</a:t>
            </a:r>
            <a:r>
              <a:rPr lang="ru-RU" sz="3600" b="1" dirty="0"/>
              <a:t>.</a:t>
            </a:r>
          </a:p>
        </p:txBody>
      </p:sp>
      <p:pic>
        <p:nvPicPr>
          <p:cNvPr id="44036" name="Picture 5" descr="D:\Ира\Работа\Биология\Открытый урок 1 курса\Картинки\Копия Клевер ползуч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905000"/>
            <a:ext cx="500066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785794"/>
            <a:ext cx="626271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8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4800" b="1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75002"/>
            <a:ext cx="91440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ru-RU" sz="66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Физиологический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0"/>
            <a:ext cx="7620000" cy="156966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8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4800" b="1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152400" y="1600200"/>
            <a:ext cx="8991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/>
              <a:t>Две породы кроликов имеют одинаковое число хромосом (44), но не скрещиваются между собой.</a:t>
            </a:r>
          </a:p>
        </p:txBody>
      </p:sp>
      <p:pic>
        <p:nvPicPr>
          <p:cNvPr id="46084" name="Picture 6" descr="D:\Ира\Работа\Биология\Открытый урок 1 курса\Картинки\Bankoboev.Ru_gordyi_krolik_lisichka_v_shikarnyi_prof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5052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7" descr="D:\Ира\Работа\Биология\Открытый урок 1 курса\Картинки\Копия Кроли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505200"/>
            <a:ext cx="30988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571480"/>
            <a:ext cx="661990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8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4800" b="1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75002"/>
            <a:ext cx="91440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ru-RU" sz="66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Генетический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714356"/>
            <a:ext cx="7715250" cy="78581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/>
            </a:r>
            <a:br>
              <a:rPr lang="ru-RU" sz="40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</a:br>
            <a:r>
              <a:rPr lang="ru-RU" sz="40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/>
            </a:r>
            <a:br>
              <a:rPr lang="ru-RU" sz="40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</a:br>
            <a:r>
              <a:rPr lang="ru-RU" sz="40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/>
            </a:r>
            <a:br>
              <a:rPr lang="ru-RU" sz="40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</a:br>
            <a:r>
              <a:rPr lang="ru-RU" sz="40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 О каком критерии вида идет речь?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500174"/>
            <a:ext cx="7429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Сходство по способам питания, местам обитания, наборам факторов внешней среды, необходимых для существования.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28794" y="1285860"/>
            <a:ext cx="5286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4099" name="Picture 3" descr="C:\Documents and Settings\Admin\Рабочий стол\критерии вида\0002-001-Bolshaja-sinitsa-bolshaja-sinitsa-samaja-krupnaja-sinitsa-nashej-stra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857496"/>
            <a:ext cx="3133727" cy="242889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357290" y="5357826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Синица большая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100" name="Picture 4" descr="C:\Documents and Settings\Admin\Рабочий стол\критерии вида\5lazarevka.web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928934"/>
            <a:ext cx="3214710" cy="236669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000628" y="5429264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Синица   </a:t>
            </a:r>
            <a:r>
              <a:rPr lang="ru-RU" b="1" dirty="0" err="1" smtClean="0">
                <a:solidFill>
                  <a:srgbClr val="FF0000"/>
                </a:solidFill>
              </a:rPr>
              <a:t>Лазаревка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Выгнутая вниз стрелка 15">
            <a:hlinkClick r:id="rId4" action="ppaction://hlinksldjump"/>
          </p:cNvPr>
          <p:cNvSpPr/>
          <p:nvPr/>
        </p:nvSpPr>
        <p:spPr>
          <a:xfrm>
            <a:off x="8215338" y="6143644"/>
            <a:ext cx="642942" cy="374330"/>
          </a:xfrm>
          <a:prstGeom prst="curvedUpArrow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928670"/>
            <a:ext cx="6691338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8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4800" b="1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75002"/>
            <a:ext cx="91440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ru-RU" sz="66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Экологический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0"/>
            <a:ext cx="7620000" cy="156966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8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4800" b="1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152400" y="1524000"/>
            <a:ext cx="89916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600" b="1"/>
              <a:t>Зубр и бизон – два вида, относящихся к одному роду. Они очень схожи между собой внешне и в неволе дают плодовитое потомство – зубробизона. В природе же они не скрещиваются, так как обитают на разных материках – зубр в Европе, а бизон – в Северной Америке.</a:t>
            </a:r>
          </a:p>
        </p:txBody>
      </p:sp>
      <p:pic>
        <p:nvPicPr>
          <p:cNvPr id="50180" name="Picture 2" descr="H:\Критерии вида\Картинки\Зуб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038600"/>
            <a:ext cx="3622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6" descr="D:\Ира\Работа\Биология\Открытый урок 1 курса\Картинки\Копия Бизо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4038600"/>
            <a:ext cx="341947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1000108"/>
            <a:ext cx="6191272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8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4800" b="1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75002"/>
            <a:ext cx="91440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ru-RU" sz="66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Географический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lib.uniyar.ac.ru/content/resource/couple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5357850" cy="435771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215074" y="2000240"/>
            <a:ext cx="23574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Этот критерий связан с межвидовыми различиями в поведении у животных. Но разные виды могут проявлять сходное поведение.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714356"/>
            <a:ext cx="80724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3200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 descr="Картинки по запросу Фотографии поведения животны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0" name="AutoShape 4" descr="Картинки по запросу Фотографии поведения животны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2" name="Picture 6" descr="Картинки по запросу Фотографии поведения животны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85794"/>
            <a:ext cx="4822853" cy="500066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45592" y="428604"/>
            <a:ext cx="5055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642918"/>
            <a:ext cx="6334148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48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О каком критерии вида идет речь?</a:t>
            </a:r>
            <a:endParaRPr lang="ru-RU" sz="4800" b="1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635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2571744"/>
            <a:ext cx="6858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7030A0"/>
                </a:solidFill>
              </a:rPr>
              <a:t>Этологический критерий 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71480"/>
            <a:ext cx="78581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</a:t>
            </a:r>
            <a:r>
              <a:rPr lang="ru-RU" b="1" dirty="0" smtClean="0">
                <a:solidFill>
                  <a:srgbClr val="FF0000"/>
                </a:solidFill>
              </a:rPr>
              <a:t>Лабораторная работа</a:t>
            </a:r>
          </a:p>
          <a:p>
            <a:r>
              <a:rPr lang="ru-RU" b="1" dirty="0" smtClean="0"/>
              <a:t>         Изучение  морфологических особенностей </a:t>
            </a:r>
          </a:p>
          <a:p>
            <a:r>
              <a:rPr lang="ru-RU" b="1" dirty="0" smtClean="0"/>
              <a:t>                    растений различных видов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Цель :  </a:t>
            </a:r>
            <a:r>
              <a:rPr lang="ru-RU" b="1" dirty="0" smtClean="0"/>
              <a:t>исследовать морфологические  особенности </a:t>
            </a:r>
          </a:p>
          <a:p>
            <a:r>
              <a:rPr lang="ru-RU" b="1" dirty="0" smtClean="0"/>
              <a:t>растений различных видов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Оборудование: </a:t>
            </a:r>
            <a:r>
              <a:rPr lang="ru-RU" b="1" dirty="0" smtClean="0"/>
              <a:t>Гербарные материалы растений разных видов.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                                      ПАСЛЁН</a:t>
            </a:r>
          </a:p>
          <a:p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2928934"/>
            <a:ext cx="3435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Паслён сладко -горький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628" y="2928934"/>
            <a:ext cx="2417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Паслён  чёрный</a:t>
            </a:r>
            <a:endParaRPr lang="ru-RU" dirty="0"/>
          </a:p>
        </p:txBody>
      </p:sp>
      <p:pic>
        <p:nvPicPr>
          <p:cNvPr id="7" name="Picture 2" descr="паслен ягода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429000"/>
            <a:ext cx="1857388" cy="2857520"/>
          </a:xfrm>
          <a:prstGeom prst="rect">
            <a:avLst/>
          </a:prstGeom>
          <a:noFill/>
        </p:spPr>
      </p:pic>
      <p:pic>
        <p:nvPicPr>
          <p:cNvPr id="8" name="Picture 6" descr="http://poxudeem.ru/uploads/posts/2013-01/1359029033_solanum_dulcamar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429000"/>
            <a:ext cx="1857388" cy="2786082"/>
          </a:xfrm>
          <a:prstGeom prst="rect">
            <a:avLst/>
          </a:prstGeom>
          <a:noFill/>
        </p:spPr>
      </p:pic>
      <p:pic>
        <p:nvPicPr>
          <p:cNvPr id="9" name="Picture 8" descr="https://go2.imgsmail.ru/imgpreview?key=5984258232d8b643&amp;mb=imgdb_preview_179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429000"/>
            <a:ext cx="2071702" cy="2786082"/>
          </a:xfrm>
          <a:prstGeom prst="rect">
            <a:avLst/>
          </a:prstGeom>
          <a:noFill/>
        </p:spPr>
      </p:pic>
      <p:pic>
        <p:nvPicPr>
          <p:cNvPr id="10" name="Picture 2" descr="http://skbeta.ru/medicina/images/paslen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3429000"/>
            <a:ext cx="1928826" cy="2786082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 rot="10800000" flipV="1">
            <a:off x="2928926" y="2714620"/>
            <a:ext cx="92869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072066" y="2714620"/>
            <a:ext cx="78581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7715250" cy="796908"/>
          </a:xfrm>
        </p:spPr>
        <p:txBody>
          <a:bodyPr/>
          <a:lstStyle/>
          <a:p>
            <a:r>
              <a:rPr lang="ru-RU" sz="4000" dirty="0" smtClean="0"/>
              <a:t>Выводы</a:t>
            </a:r>
            <a:endParaRPr lang="ru-RU" sz="4000" dirty="0"/>
          </a:p>
        </p:txBody>
      </p:sp>
      <p:sp>
        <p:nvSpPr>
          <p:cNvPr id="9" name="Выгнутая вниз стрелка 8">
            <a:hlinkClick r:id="rId2" action="ppaction://hlinksldjump"/>
          </p:cNvPr>
          <p:cNvSpPr/>
          <p:nvPr/>
        </p:nvSpPr>
        <p:spPr>
          <a:xfrm>
            <a:off x="8072462" y="6072206"/>
            <a:ext cx="642942" cy="374330"/>
          </a:xfrm>
          <a:prstGeom prst="curvedUpArrow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8662" y="1357299"/>
            <a:ext cx="785818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</a:t>
            </a:r>
            <a:r>
              <a:rPr lang="ru-RU" sz="2800" dirty="0" smtClean="0"/>
              <a:t>Вид представляет собой генетически относительно изолированную систему, что доказывает реальность существования видов в природе. </a:t>
            </a:r>
          </a:p>
          <a:p>
            <a:pPr algn="just"/>
            <a:r>
              <a:rPr lang="ru-RU" sz="2800" dirty="0" smtClean="0"/>
              <a:t>      </a:t>
            </a:r>
          </a:p>
          <a:p>
            <a:pPr algn="just"/>
            <a:r>
              <a:rPr lang="ru-RU" sz="2800" dirty="0" smtClean="0"/>
              <a:t>    По одному критерию невозможно определить видовую принадлежность особи.</a:t>
            </a:r>
          </a:p>
          <a:p>
            <a:pPr algn="just"/>
            <a:r>
              <a:rPr lang="ru-RU" sz="2800" dirty="0" smtClean="0"/>
              <a:t>      </a:t>
            </a:r>
          </a:p>
          <a:p>
            <a:pPr algn="just"/>
            <a:r>
              <a:rPr lang="ru-RU" sz="2800" dirty="0" smtClean="0"/>
              <a:t>    Совокупность нескольких критериев обуславливает генетическую изоляцию видов.</a:t>
            </a:r>
          </a:p>
          <a:p>
            <a:pPr algn="just"/>
            <a:endParaRPr lang="ru-RU" dirty="0"/>
          </a:p>
        </p:txBody>
      </p:sp>
      <p:pic>
        <p:nvPicPr>
          <p:cNvPr id="10242" name="Picture 2" descr="C:\Documents and Settings\Admin\Рабочий стол\критерии вида\0_5c539_145d5a19_XL.png"/>
          <p:cNvPicPr>
            <a:picLocks noChangeAspect="1" noChangeArrowheads="1"/>
          </p:cNvPicPr>
          <p:nvPr/>
        </p:nvPicPr>
        <p:blipFill>
          <a:blip r:embed="rId3" cstate="print"/>
          <a:srcRect r="49960" b="52930"/>
          <a:stretch>
            <a:fillRect/>
          </a:stretch>
        </p:blipFill>
        <p:spPr bwMode="auto">
          <a:xfrm>
            <a:off x="928662" y="1285860"/>
            <a:ext cx="644522" cy="738494"/>
          </a:xfrm>
          <a:prstGeom prst="rect">
            <a:avLst/>
          </a:prstGeom>
          <a:noFill/>
        </p:spPr>
      </p:pic>
      <p:pic>
        <p:nvPicPr>
          <p:cNvPr id="13" name="Picture 2" descr="C:\Documents and Settings\Admin\Рабочий стол\критерии вида\0_5c539_145d5a19_XL.png"/>
          <p:cNvPicPr>
            <a:picLocks noChangeAspect="1" noChangeArrowheads="1"/>
          </p:cNvPicPr>
          <p:nvPr/>
        </p:nvPicPr>
        <p:blipFill>
          <a:blip r:embed="rId3" cstate="print"/>
          <a:srcRect r="49960" b="52930"/>
          <a:stretch>
            <a:fillRect/>
          </a:stretch>
        </p:blipFill>
        <p:spPr bwMode="auto">
          <a:xfrm>
            <a:off x="785786" y="3357562"/>
            <a:ext cx="644522" cy="738494"/>
          </a:xfrm>
          <a:prstGeom prst="rect">
            <a:avLst/>
          </a:prstGeom>
          <a:noFill/>
        </p:spPr>
      </p:pic>
      <p:pic>
        <p:nvPicPr>
          <p:cNvPr id="14" name="Picture 2" descr="C:\Documents and Settings\Admin\Рабочий стол\критерии вида\0_5c539_145d5a19_XL.png"/>
          <p:cNvPicPr>
            <a:picLocks noChangeAspect="1" noChangeArrowheads="1"/>
          </p:cNvPicPr>
          <p:nvPr/>
        </p:nvPicPr>
        <p:blipFill>
          <a:blip r:embed="rId3" cstate="print"/>
          <a:srcRect r="49960" b="52930"/>
          <a:stretch>
            <a:fillRect/>
          </a:stretch>
        </p:blipFill>
        <p:spPr bwMode="auto">
          <a:xfrm>
            <a:off x="714348" y="4500570"/>
            <a:ext cx="644522" cy="7384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789899" y="1214422"/>
            <a:ext cx="7711191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Рефлексия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--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Оцените, что вам сегодня удалось, а что не очень?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--Что нужно доработать дома?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--Я уверен в своих знаниях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--Я  испытываю проблемы--------.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4500570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Кто, по вашему мнению, сегодня заслуживает оценки и какой? Обоснуйте свое мнение.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1285860"/>
            <a:ext cx="585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Домашнее задание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2564904"/>
            <a:ext cx="6840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Используя литературные источники, приведите конкретные примеры всех видов критерий ,используя краеведческий материал.</a:t>
            </a:r>
            <a:endParaRPr lang="ru-RU" sz="2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497</TotalTime>
  <Words>898</Words>
  <Application>Microsoft Office PowerPoint</Application>
  <PresentationFormat>Экран (4:3)</PresentationFormat>
  <Paragraphs>126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Calibri</vt:lpstr>
      <vt:lpstr>Times New Roman</vt:lpstr>
      <vt:lpstr>Trebuchet MS</vt:lpstr>
      <vt:lpstr>Verdana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История вопроса</vt:lpstr>
      <vt:lpstr>Джон Рей</vt:lpstr>
      <vt:lpstr>Презентация PowerPoint</vt:lpstr>
      <vt:lpstr>                Ж.Б. Ламарк</vt:lpstr>
      <vt:lpstr>Ч. Дарвин</vt:lpstr>
      <vt:lpstr>Презентация PowerPoint</vt:lpstr>
      <vt:lpstr>Презентация PowerPoint</vt:lpstr>
      <vt:lpstr>Критерии вида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О каком критерии вида идет речь?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Географ</cp:lastModifiedBy>
  <cp:revision>56</cp:revision>
  <dcterms:created xsi:type="dcterms:W3CDTF">2017-02-12T06:08:00Z</dcterms:created>
  <dcterms:modified xsi:type="dcterms:W3CDTF">2016-03-17T04:08:28Z</dcterms:modified>
</cp:coreProperties>
</file>